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69" r:id="rId13"/>
    <p:sldId id="866" r:id="rId14"/>
    <p:sldId id="868" r:id="rId15"/>
    <p:sldId id="856" r:id="rId16"/>
    <p:sldId id="857" r:id="rId17"/>
    <p:sldId id="864" r:id="rId18"/>
    <p:sldId id="867" r:id="rId19"/>
    <p:sldId id="859" r:id="rId20"/>
    <p:sldId id="861" r:id="rId21"/>
    <p:sldId id="862" r:id="rId22"/>
    <p:sldId id="854" r:id="rId23"/>
    <p:sldId id="851" r:id="rId24"/>
    <p:sldId id="852" r:id="rId25"/>
    <p:sldId id="853" r:id="rId26"/>
    <p:sldId id="880" r:id="rId27"/>
    <p:sldId id="877" r:id="rId28"/>
    <p:sldId id="878" r:id="rId29"/>
    <p:sldId id="879" r:id="rId30"/>
    <p:sldId id="881" r:id="rId31"/>
    <p:sldId id="882" r:id="rId32"/>
    <p:sldId id="871" r:id="rId33"/>
    <p:sldId id="873" r:id="rId34"/>
    <p:sldId id="872" r:id="rId35"/>
    <p:sldId id="870" r:id="rId36"/>
    <p:sldId id="875" r:id="rId37"/>
    <p:sldId id="874" r:id="rId38"/>
    <p:sldId id="876" r:id="rId39"/>
    <p:sldId id="884" r:id="rId40"/>
    <p:sldId id="883" r:id="rId41"/>
    <p:sldId id="887" r:id="rId42"/>
    <p:sldId id="888" r:id="rId43"/>
    <p:sldId id="889" r:id="rId44"/>
    <p:sldId id="890" r:id="rId45"/>
    <p:sldId id="886" r:id="rId46"/>
    <p:sldId id="885" r:id="rId47"/>
    <p:sldId id="487" r:id="rId48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8368" autoAdjust="0"/>
  </p:normalViewPr>
  <p:slideViewPr>
    <p:cSldViewPr>
      <p:cViewPr varScale="1">
        <p:scale>
          <a:sx n="83" d="100"/>
          <a:sy n="83" d="100"/>
        </p:scale>
        <p:origin x="17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1YM9vEjo6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sfpIW7mJ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S5tpFVJqv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5Qtfj1GOu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j3atzpjh2c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qtg_2ePb7o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hyperlink" Target="http://dx.doi.org/10.1063/1.486654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dx.doi.org/10.1063/1.494508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dx.doi.org/10.1063/1.497898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oi.org/10.1063/5.003822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Linking Biological Data with Modeling and Simulation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20230522_v4| https://doi.org/10.5281/zenodo.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54995" y="4238624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65194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2876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61950"/>
            <a:ext cx="7924800" cy="359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IMiniature Automobiles, “Mega Mercedes-Benz Car Collection 1:18 Scale | Mercedes Dealership Diorama | Diecast Model Cars”, YouTube, 27.12.2022,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https://www.youtube.com/watch?v=d1YM9vEjo6c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13" y="238250"/>
            <a:ext cx="7875587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Beautiful Craft, "How to make coronavirus 3d model Craft | Coronavirus model Diy (covid-19)" YouTube, 28.06.2020,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https://www.youtube.com/watch?v=yNsfpIW7mJo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Simulasi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D5CC-DD94-8A6A-882E-45D1B9CB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E772-0C12-223C-0BB7-6F72A522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CEB8-2F86-21DA-0CBD-E8BFC33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DB3A8-CFA9-7396-86A2-B05104FC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9AAA-E3E1-3F61-85EE-5E742671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0B9DE-E0F7-F856-6921-E6E8A356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70" y="670979"/>
            <a:ext cx="6088130" cy="327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6B672-329F-6FE7-947A-D68423EE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024"/>
            <a:ext cx="3593101" cy="2653526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Dimetrius Darwin, “</a:t>
            </a:r>
            <a:r>
              <a:rPr lang="de-DE" sz="1200">
                <a:latin typeface="+mn-lt"/>
              </a:rPr>
              <a:t>Anleitung zur Herstellung eines Miniaturhauses mit LED-Licht | Maßstab 1/64</a:t>
            </a:r>
            <a:r>
              <a:rPr lang="en-US" sz="1200">
                <a:latin typeface="+mn-lt"/>
              </a:rPr>
              <a:t>”, YouTube, 04.03.2022,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https://www.youtube.com/watch?v=US5tpFVJqvY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72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50" y="109600"/>
            <a:ext cx="48863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25" y="162050"/>
            <a:ext cx="2486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Art Bird, “</a:t>
            </a:r>
            <a:r>
              <a:rPr lang="de-DE" sz="1200">
                <a:latin typeface="+mn-lt"/>
              </a:rPr>
              <a:t>How to make kidney working model</a:t>
            </a:r>
            <a:r>
              <a:rPr lang="en-US" sz="1200">
                <a:latin typeface="+mn-lt"/>
              </a:rPr>
              <a:t>”, YouTube, 17.09.2021,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https://www.youtube.com/watch?v=Q5Qtfj1GOuI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429132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31.07.2014, 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1503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28.07.2017,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43713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4918-DF38-853B-C74D-51F5265C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Gerak parabola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6AC8-48AB-21E4-CF89-C581F5D1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Materi fisika dasar yang banyak dimanfaatkan, terutama dalam perang (sains tidak berpihak, tergantung yang memanfaatkanya </a:t>
            </a:r>
            <a:r>
              <a:rPr lang="en-US">
                <a:sym typeface="Wingdings" panose="05000000000000000000" pitchFamily="2" charset="2"/>
              </a:rPr>
              <a:t>).</a:t>
            </a:r>
          </a:p>
          <a:p>
            <a:r>
              <a:rPr lang="en-ID"/>
              <a:t>Dapat ditingkatkan kompleksitasnya dengan menambahkan gesekan udara dan adanya angin yang berubah-ubah arah dan besarnya.</a:t>
            </a:r>
          </a:p>
          <a:p>
            <a:r>
              <a:rPr lang="en-ID"/>
              <a:t>Ilustrasi yang digunakan masih tanpa angin dan tanpa gesekan udara.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E38C-9C90-271C-2E62-189CD0C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FE474-4DCB-627E-D0FD-8693A9B9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616B1-141F-BD05-0CA7-F56CA568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B0A6-8DBB-4368-A76F-683C081F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80B67-BD2F-631B-061D-0E6A1A14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2D9D2-A8E4-83E9-BF66-AA63A243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20975-5B8B-85C6-E599-0E083EB7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548E-D1A0-1081-4AEE-06F7F941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B5CDE-A31B-8F75-F21D-BFCBB3EF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D0D9-83F7-C6A4-CAAE-5EDF5951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A012-B846-6FA5-8724-624E9100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D5DF7-CE6F-545D-4AAD-31C4F831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AC34-083C-4C32-9751-18EBE616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C118-A119-7707-0F59-82876079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6090B-95AC-2A1B-1B04-3FCE8086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7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4322-34BE-2D87-7521-DE8CF673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E3AD-4690-4D7C-50E9-87DB68CD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Fungsi parametrik (dari kinematika)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Posisi vertikal sebagai fungsi posisi horizontal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6F95-429C-3590-8022-A74D36D1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EA945-7F3E-79D4-48AC-E5186AC8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04E3-CEAB-FBB5-6E21-DF046152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7EF82-18BB-DE18-3FEE-F7BB053EAD4C}"/>
                  </a:ext>
                </a:extLst>
              </p:cNvPr>
              <p:cNvSpPr txBox="1"/>
              <p:nvPr/>
            </p:nvSpPr>
            <p:spPr>
              <a:xfrm>
                <a:off x="990600" y="1809750"/>
                <a:ext cx="1901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7EF82-18BB-DE18-3FEE-F7BB053EA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809750"/>
                <a:ext cx="1901483" cy="276999"/>
              </a:xfrm>
              <a:prstGeom prst="rect">
                <a:avLst/>
              </a:prstGeom>
              <a:blipFill>
                <a:blip r:embed="rId2"/>
                <a:stretch>
                  <a:fillRect l="-965" r="-1608" b="-177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2D207-DE4D-1F1A-D585-0BE808DDC98D}"/>
                  </a:ext>
                </a:extLst>
              </p:cNvPr>
              <p:cNvSpPr txBox="1"/>
              <p:nvPr/>
            </p:nvSpPr>
            <p:spPr>
              <a:xfrm>
                <a:off x="914400" y="2330638"/>
                <a:ext cx="2606291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2D207-DE4D-1F1A-D585-0BE808DD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0638"/>
                <a:ext cx="2606291" cy="322717"/>
              </a:xfrm>
              <a:prstGeom prst="rect">
                <a:avLst/>
              </a:prstGeom>
              <a:blipFill>
                <a:blip r:embed="rId3"/>
                <a:stretch>
                  <a:fillRect l="-1636" b="-188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F88F6-B329-FE30-E918-1995C2E4CEC8}"/>
                  </a:ext>
                </a:extLst>
              </p:cNvPr>
              <p:cNvSpPr txBox="1"/>
              <p:nvPr/>
            </p:nvSpPr>
            <p:spPr>
              <a:xfrm>
                <a:off x="990600" y="3645342"/>
                <a:ext cx="4345228" cy="43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sPre>
                          </m:e>
                        </m:func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D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F88F6-B329-FE30-E918-1995C2E4C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645342"/>
                <a:ext cx="4345228" cy="432811"/>
              </a:xfrm>
              <a:prstGeom prst="rect">
                <a:avLst/>
              </a:prstGeom>
              <a:blipFill>
                <a:blip r:embed="rId4"/>
                <a:stretch>
                  <a:fillRect l="-1966" t="-1408" b="-56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22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EB03B-0493-2F6B-447E-D30D11E74214}"/>
                  </a:ext>
                </a:extLst>
              </p:cNvPr>
              <p:cNvSpPr txBox="1"/>
              <p:nvPr/>
            </p:nvSpPr>
            <p:spPr>
              <a:xfrm>
                <a:off x="2285981" y="2202944"/>
                <a:ext cx="4345228" cy="43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sPre>
                          </m:e>
                        </m:func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D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EB03B-0493-2F6B-447E-D30D11E7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1" y="2202944"/>
                <a:ext cx="4345228" cy="432811"/>
              </a:xfrm>
              <a:prstGeom prst="rect">
                <a:avLst/>
              </a:prstGeom>
              <a:blipFill>
                <a:blip r:embed="rId3"/>
                <a:stretch>
                  <a:fillRect l="-1964" b="-56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19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Bioinformatika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406572"/>
            <a:ext cx="3657600" cy="35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2100"/>
            <a:ext cx="51244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Precision Health, "What is Bioinformatics?" YouTube, 14.05.2021,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https://www.youtube.com/watch?v=7j3atzpjh2c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935" y="209550"/>
            <a:ext cx="737013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56" y="133349"/>
            <a:ext cx="7659688" cy="405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Fiksi atau impian?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30000"/>
          <a:stretch>
            <a:fillRect/>
          </a:stretch>
        </p:blipFill>
        <p:spPr bwMode="auto">
          <a:xfrm>
            <a:off x="2478562" y="209550"/>
            <a:ext cx="620823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353" y="2002725"/>
            <a:ext cx="5918447" cy="25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209551"/>
            <a:ext cx="2527721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2800350"/>
            <a:ext cx="2366031" cy="17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n-lt"/>
              </a:rPr>
              <a:t>NOW PLAYING, "The Amazing Spider Man | Lizard Mouse" YouTube, 14.05.2021, url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rgbClr val="00B0F0"/>
                </a:solidFill>
                <a:latin typeface="+mn-lt"/>
              </a:rPr>
              <a:t>https://www.youtube.com/watch?v=eqtg_2ePb7o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[20230522].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84123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rrowheads="1"/>
          </p:cNvPicPr>
          <p:nvPr/>
        </p:nvPicPr>
        <p:blipFill>
          <a:blip r:embed="rId3"/>
          <a:srcRect l="272"/>
          <a:stretch>
            <a:fillRect/>
          </a:stretch>
        </p:blipFill>
        <p:spPr bwMode="auto">
          <a:xfrm>
            <a:off x="4607703" y="0"/>
            <a:ext cx="453629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083500"/>
            <a:ext cx="4595749" cy="201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t="640"/>
          <a:stretch>
            <a:fillRect/>
          </a:stretch>
        </p:blipFill>
        <p:spPr bwMode="auto">
          <a:xfrm>
            <a:off x="4619500" y="2075198"/>
            <a:ext cx="4524499" cy="203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Penelitian (penyaji) saat ini</a:t>
            </a:r>
          </a:p>
        </p:txBody>
      </p:sp>
    </p:spTree>
    <p:extLst>
      <p:ext uri="{BB962C8B-B14F-4D97-AF65-F5344CB8AC3E}">
        <p14:creationId xmlns:p14="http://schemas.microsoft.com/office/powerpoint/2010/main" val="122475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A2811F75-46A8-55BD-18DD-35189019BE48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"Self-Motion Mechanism of Chained Spherical Grains Cells", in Symposium on Biomathematics-2013, edited by H. Arimura et al., AIP Conference Proceedings 1587, American Institute of Physics, Melville, NY, 2014, pp. 123-126.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13656-DCA8-82F0-4628-71BFE973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1" y="204336"/>
            <a:ext cx="2058361" cy="130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4E506-1ADD-7EE3-7130-7B2E0635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3677"/>
            <a:ext cx="704948" cy="180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090E6-5737-01D2-5680-B26F9560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040" y="1566340"/>
            <a:ext cx="1544125" cy="2481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B1914-457B-AE50-2F33-071243ED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557" y="322216"/>
            <a:ext cx="2067213" cy="376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BA7F6-5DB5-81AB-C141-CEE5840CC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34" y="102392"/>
            <a:ext cx="3202141" cy="39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0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F98C-5CD3-13AE-6C96-C85562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B287-44F9-4BFE-3682-9E6FF73B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352D-07CE-FF8B-A2B3-FCC1740E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ADAB1-E83A-A0C3-7960-80C41E86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5D91B-97B7-31F4-2686-38A76E9D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8290B04-DA46-BE03-22B6-B27760CAE56A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"Simulation of Single Microorganism Motion in Fluid based on Granular Model", in Symposium on Biomathematics-2015, edited by Y. Takeuchi and M. Apri, AIP Conference Proceedings 1723, American Institute of Physics, Melville, NY, 2016, pp. 030022.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62A09-A674-8964-6558-59B6952D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" y="209550"/>
            <a:ext cx="1700899" cy="645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31D5BA-C942-D21E-47ED-C19D35ED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00" y="279382"/>
            <a:ext cx="4892715" cy="3722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1CDBF2-7D8E-DD29-2A7D-B5D0C117E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37" y="1092407"/>
            <a:ext cx="3479363" cy="29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6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5048-ECEF-BBF9-4780-A00A7816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1147-5BFC-87E7-A488-5B86D8DB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B132-B057-DFE9-1A6C-BDBC0D0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136DF-5221-AC1D-9460-FFD07127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3408-0210-4F71-A7B0-BF62C1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5381A872-6F5D-E98C-79E2-AD9BE7665A91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N. Nuraini, S. Viridi, F. Haryanto, S. N. Khotimah, "Molecular Dynamics Simulation of Microorganism Motion in Fluid Based on Granular Model in the Case of Multiple Simple Push-Pull filaments", in Symposium on Biomathematics-2016, edited by B. Benyamin and Kasbawati, AIP Conference Proceedings 1825, American Institute of Physics, Melville, NY, 2017, pp. 020016.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F51BC-2026-7077-013F-1CB77967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2" y="141207"/>
            <a:ext cx="3773385" cy="204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95216-CD2B-2A28-3669-D3235FB0D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7"/>
          <a:stretch/>
        </p:blipFill>
        <p:spPr>
          <a:xfrm>
            <a:off x="304800" y="1962150"/>
            <a:ext cx="4114800" cy="2196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1378E-F679-53EC-B3C5-3521A3DA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42" y="333117"/>
            <a:ext cx="426779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59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D1E8-0D35-0683-08D1-077210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41A3-33AF-76B6-31E7-3E77AECD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67CB-2B49-F664-62FC-4E69DA2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21F2-CAF8-5182-5DC2-87828A54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48C6D-EEB4-8F83-A9CE-B3EAC997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2F5AD7D7-C892-7A73-EBF2-88904999E71A}"/>
              </a:ext>
            </a:extLst>
          </p:cNvPr>
          <p:cNvSpPr/>
          <p:nvPr/>
        </p:nvSpPr>
        <p:spPr>
          <a:xfrm>
            <a:off x="457200" y="4122881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Armi Susandi, Intan Taufik, Pingkan Aditiawati, Sparisoma Viridi, "The relation between agent-based model and susceptible-infected-recovered model for spread of disease", in The 9th National Physics Seminar, (SNF)-2020, edited by Hadi Nasbey, Riser Fahdiran, Widyaningrum Indrasari, Esmar Budi, Fauzi Bakri, Teguh Budi Prayitno, Dewi Muliyati, AIP Conference Proceedings 2320, American Institute of Physics, Melville, NY, 2021, pp. 050032.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28F0E-33FB-9C9E-0282-0C9EB51DC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3"/>
          <a:stretch/>
        </p:blipFill>
        <p:spPr>
          <a:xfrm>
            <a:off x="282924" y="69446"/>
            <a:ext cx="8578152" cy="1932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896F6-F063-B361-2314-B2DCDE8C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920675"/>
            <a:ext cx="6934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7C1B-99A7-244D-76BA-5A7D2A03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Catatan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5897-99D1-F019-76C0-C5120386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Simulasi sistem biologi yang telah dilakukan terkait kedinamis-an biopartikel, baik berupa mikroorganisme ataupun orang.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Ranah ini merupakan ujung akhir dari Bioinformatika.</a:t>
            </a:r>
          </a:p>
          <a:p>
            <a:r>
              <a:rPr lang="en-US"/>
              <a:t>Perlu kolaborasi dan model yang lebih mendalam agar dapat mengaitkan gerak biopartikel dengan informasi genomik.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BB0F-CE03-FD8F-7ADF-125863D4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DED1E-C2AF-26A9-950F-3AB0FC9B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F48C6-9E54-E8D3-A5E6-86D15636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19BC5-EBDE-FF30-30F9-908FD87B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5" y="2323959"/>
            <a:ext cx="6096851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Diskusi</a:t>
            </a:r>
          </a:p>
        </p:txBody>
      </p:sp>
    </p:spTree>
    <p:extLst>
      <p:ext uri="{BB962C8B-B14F-4D97-AF65-F5344CB8AC3E}">
        <p14:creationId xmlns:p14="http://schemas.microsoft.com/office/powerpoint/2010/main" val="266027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 dan pertanyaan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Silakan menyampaikan saran</a:t>
            </a:r>
            <a:r>
              <a:rPr lang="en-ID"/>
              <a:t> dan mengajukan pertanyaan.</a:t>
            </a:r>
          </a:p>
          <a:p>
            <a:r>
              <a:rPr lang="en-ID"/>
              <a:t>Mari kita berdiskusi.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Model	6</a:t>
            </a:r>
          </a:p>
          <a:p>
            <a:pPr>
              <a:tabLst>
                <a:tab pos="3657600" algn="r"/>
              </a:tabLst>
            </a:pPr>
            <a:r>
              <a:rPr lang="en-US"/>
              <a:t>Simulasi	14</a:t>
            </a:r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22</a:t>
            </a:r>
          </a:p>
          <a:p>
            <a:pPr>
              <a:tabLst>
                <a:tab pos="3657600" algn="r"/>
              </a:tabLst>
            </a:pPr>
            <a:r>
              <a:rPr lang="en-US"/>
              <a:t>Bioinformatika	32</a:t>
            </a:r>
          </a:p>
          <a:p>
            <a:pPr>
              <a:tabLst>
                <a:tab pos="3657600" algn="r"/>
              </a:tabLst>
            </a:pPr>
            <a:r>
              <a:rPr lang="en-US"/>
              <a:t>Fiksi atau impian?	36</a:t>
            </a:r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Penelitian (penyaji)</a:t>
            </a:r>
            <a:br>
              <a:rPr lang="en-US"/>
            </a:br>
            <a:r>
              <a:rPr lang="en-US"/>
              <a:t>saat ini	39</a:t>
            </a:r>
          </a:p>
          <a:p>
            <a:pPr>
              <a:tabLst>
                <a:tab pos="3657600" algn="r"/>
              </a:tabLst>
            </a:pPr>
            <a:r>
              <a:rPr lang="en-US"/>
              <a:t>Diskusi	–3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Words>2303</Words>
  <Application>Microsoft Office PowerPoint</Application>
  <PresentationFormat>On-screen Show (16:9)</PresentationFormat>
  <Paragraphs>254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Office Theme</vt:lpstr>
      <vt:lpstr>Linking Biological Data with Modeling and Simulation Bioinformatics Student Symposium</vt:lpstr>
      <vt:lpstr>PowerPoint Presentation</vt:lpstr>
      <vt:lpstr>Silakan berdiskusi asinkron setelah simposium ini di https://github.com/dudung/bi3209-00-2022-2/issues/1</vt:lpstr>
      <vt:lpstr>Keterangan (disclaimer)</vt:lpstr>
      <vt:lpstr>Kerangka</vt:lpstr>
      <vt:lpstr>PowerPoint Presentation</vt:lpstr>
      <vt:lpstr>Model</vt:lpstr>
      <vt:lpstr>Model (lanj.)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</vt:lpstr>
      <vt:lpstr>Simulation (lanj.)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vs simplicity</vt:lpstr>
      <vt:lpstr>PowerPoint Presentation</vt:lpstr>
      <vt:lpstr>Simple model is preferred over a complex one</vt:lpstr>
      <vt:lpstr>Gerak parabola</vt:lpstr>
      <vt:lpstr>PowerPoint Presentation</vt:lpstr>
      <vt:lpstr>PowerPoint Presentation</vt:lpstr>
      <vt:lpstr>PowerPoint Presentation</vt:lpstr>
      <vt:lpstr>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Catatan</vt:lpstr>
      <vt:lpstr>PowerPoint Presentation</vt:lpstr>
      <vt:lpstr>Saran dan pertanyaan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1477</cp:revision>
  <dcterms:created xsi:type="dcterms:W3CDTF">2012-12-06T09:55:31Z</dcterms:created>
  <dcterms:modified xsi:type="dcterms:W3CDTF">2023-05-22T01:24:32Z</dcterms:modified>
</cp:coreProperties>
</file>